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4176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8" autoAdjust="0"/>
  </p:normalViewPr>
  <p:slideViewPr>
    <p:cSldViewPr showGuides="1">
      <p:cViewPr>
        <p:scale>
          <a:sx n="70" d="100"/>
          <a:sy n="70" d="100"/>
        </p:scale>
        <p:origin x="-1158" y="-816"/>
      </p:cViewPr>
      <p:guideLst>
        <p:guide orient="horz" pos="2160"/>
        <p:guide orient="horz" pos="417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2209800" y="6324600"/>
            <a:ext cx="74676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Clean</a:t>
            </a:r>
            <a:r>
              <a:rPr lang="en-US" sz="2400" baseline="0" dirty="0" smtClean="0">
                <a:solidFill>
                  <a:schemeClr val="bg1"/>
                </a:solidFill>
              </a:rPr>
              <a:t> Energy Park &amp; Play – West Fresno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7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F1EE1-274C-44E4-9EB4-5DDBB65E1F03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7D2F9-7ACB-458E-B823-160AA9206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7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F1EE1-274C-44E4-9EB4-5DDBB65E1F03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7D2F9-7ACB-458E-B823-160AA9206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2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F1EE1-274C-44E4-9EB4-5DDBB65E1F03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7D2F9-7ACB-458E-B823-160AA9206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84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F1EE1-274C-44E4-9EB4-5DDBB65E1F03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7D2F9-7ACB-458E-B823-160AA9206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1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F1EE1-274C-44E4-9EB4-5DDBB65E1F03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7D2F9-7ACB-458E-B823-160AA9206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7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F1EE1-274C-44E4-9EB4-5DDBB65E1F03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7D2F9-7ACB-458E-B823-160AA9206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F1EE1-274C-44E4-9EB4-5DDBB65E1F03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7D2F9-7ACB-458E-B823-160AA9206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0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F1EE1-274C-44E4-9EB4-5DDBB65E1F03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7D2F9-7ACB-458E-B823-160AA9206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1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F1EE1-274C-44E4-9EB4-5DDBB65E1F03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7D2F9-7ACB-458E-B823-160AA9206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1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FF1EE1-274C-44E4-9EB4-5DDBB65E1F03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47D2F9-7ACB-458E-B823-160AA9206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3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-2776538" y="2781300"/>
            <a:ext cx="6248400" cy="6858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 rot="16200000">
            <a:off x="-1409701" y="1562100"/>
            <a:ext cx="3733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Fresno</a:t>
            </a:r>
            <a:r>
              <a:rPr lang="en-US" baseline="0" dirty="0" smtClean="0"/>
              <a:t> TCC Project Review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4648200" y="632460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Project Type—Neighborhood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4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4648200" y="6324600"/>
            <a:ext cx="50292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3810" y="621224"/>
            <a:ext cx="3276600" cy="53275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607339"/>
            <a:ext cx="414819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Urban Greening of </a:t>
            </a:r>
          </a:p>
          <a:p>
            <a:r>
              <a:rPr lang="en-US" b="1" dirty="0" smtClean="0"/>
              <a:t>Shaded Toddler Playground</a:t>
            </a:r>
          </a:p>
          <a:p>
            <a:endParaRPr lang="en-US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Applicant: </a:t>
            </a:r>
            <a:r>
              <a:rPr lang="en-US" sz="1600" b="1" dirty="0" smtClean="0"/>
              <a:t>Early Readers Preschool</a:t>
            </a:r>
          </a:p>
          <a:p>
            <a:r>
              <a:rPr lang="en-US" sz="1600" dirty="0" smtClean="0"/>
              <a:t>      (ERP)– Bethel Temple (BT) COGIC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Implementer: </a:t>
            </a:r>
            <a:r>
              <a:rPr lang="en-US" sz="1600" b="1" dirty="0" smtClean="0"/>
              <a:t>Hill’s Construction</a:t>
            </a:r>
            <a:r>
              <a:rPr lang="en-US" sz="1600" dirty="0" smtClean="0"/>
              <a:t>, </a:t>
            </a:r>
          </a:p>
          <a:p>
            <a:r>
              <a:rPr lang="en-US" sz="1600" dirty="0" smtClean="0"/>
              <a:t>      ERP and BT.</a:t>
            </a:r>
          </a:p>
          <a:p>
            <a:endParaRPr lang="en-US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1224 Kern St., Fresno, CA 93706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Southwest (SW) Fresno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b="1" dirty="0" smtClean="0"/>
              <a:t>Corner of Kern/C St.</a:t>
            </a:r>
          </a:p>
          <a:p>
            <a:endParaRPr lang="en-US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3,600 square feet, shaded cover,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2 play areas, and a bathroom</a:t>
            </a:r>
          </a:p>
          <a:p>
            <a:endParaRPr lang="en-US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TCC Funding Ask </a:t>
            </a:r>
            <a:r>
              <a:rPr lang="en-US" sz="1600" b="1" dirty="0" smtClean="0"/>
              <a:t>$50,350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Matching Funding $25,000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Total Budget $164,810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Project is Scalable</a:t>
            </a:r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4572000" y="228600"/>
            <a:ext cx="4038600" cy="2857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10200" y="1447800"/>
            <a:ext cx="231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 Showing Location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4343400"/>
            <a:ext cx="1928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Photograph of Site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76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Overview</a:t>
            </a:r>
            <a:endParaRPr lang="en-US" sz="2400" b="1" dirty="0"/>
          </a:p>
        </p:txBody>
      </p:sp>
      <p:pic>
        <p:nvPicPr>
          <p:cNvPr id="12" name="Content Placeholder 3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510" y="210000"/>
            <a:ext cx="4212925" cy="2997658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flipV="1">
            <a:off x="5114925" y="201048"/>
            <a:ext cx="590550" cy="497760"/>
          </a:xfrm>
          <a:prstGeom prst="ellipse">
            <a:avLst/>
          </a:prstGeom>
          <a:solidFill>
            <a:srgbClr val="FFFF00">
              <a:alpha val="4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V="1">
            <a:off x="8169339" y="114299"/>
            <a:ext cx="730121" cy="671257"/>
          </a:xfrm>
          <a:prstGeom prst="ellipse">
            <a:avLst/>
          </a:prstGeom>
          <a:solidFill>
            <a:srgbClr val="FFFF00">
              <a:alpha val="4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V="1">
            <a:off x="6888172" y="2535223"/>
            <a:ext cx="762000" cy="609600"/>
          </a:xfrm>
          <a:prstGeom prst="ellipse">
            <a:avLst/>
          </a:prstGeom>
          <a:solidFill>
            <a:srgbClr val="FFFF00">
              <a:alpha val="4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2916773" flipV="1">
            <a:off x="6954331" y="887334"/>
            <a:ext cx="2122230" cy="117719"/>
          </a:xfrm>
          <a:prstGeom prst="ellipse">
            <a:avLst/>
          </a:prstGeom>
          <a:solidFill>
            <a:srgbClr val="FFFF00">
              <a:alpha val="4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6019800" y="1219200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ERP Map Squaredoff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4182621" cy="299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772401" y="4572000"/>
            <a:ext cx="914400" cy="1295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flipV="1">
            <a:off x="8130436" y="5467314"/>
            <a:ext cx="472755" cy="45719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257800"/>
            <a:ext cx="859429" cy="46065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 rot="2887614">
            <a:off x="8101404" y="4689191"/>
            <a:ext cx="167751" cy="337210"/>
          </a:xfrm>
          <a:prstGeom prst="rect">
            <a:avLst/>
          </a:prstGeom>
          <a:solidFill>
            <a:srgbClr val="FFFF00">
              <a:alpha val="5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924800" y="4682799"/>
            <a:ext cx="707029" cy="498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949398" y="4731298"/>
            <a:ext cx="653793" cy="401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2916773" flipV="1">
            <a:off x="5432326" y="1709792"/>
            <a:ext cx="3673693" cy="135442"/>
          </a:xfrm>
          <a:prstGeom prst="ellipse">
            <a:avLst/>
          </a:prstGeom>
          <a:solidFill>
            <a:srgbClr val="FFFF00">
              <a:alpha val="4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1" name="06 - We Are Victoriou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47800" y="54108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0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0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516" y="1143000"/>
            <a:ext cx="5065484" cy="4495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685800"/>
            <a:ext cx="3276600" cy="525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655320"/>
            <a:ext cx="32766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Element: Shaded open space with planting</a:t>
            </a:r>
          </a:p>
          <a:p>
            <a:endParaRPr lang="en-US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Element: Additional toddler park as SW is very limited.</a:t>
            </a:r>
          </a:p>
          <a:p>
            <a:endParaRPr lang="en-US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Element: Made public by reservations in a gated area. </a:t>
            </a:r>
          </a:p>
          <a:p>
            <a:endParaRPr lang="en-US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Element: The </a:t>
            </a:r>
            <a:r>
              <a:rPr lang="en-US" dirty="0"/>
              <a:t>land is located in SW; the project is operated and owned by SW residents and business owners. 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 5</a:t>
            </a:r>
            <a:r>
              <a:rPr lang="en-US" baseline="30000" dirty="0"/>
              <a:t>th</a:t>
            </a:r>
            <a:r>
              <a:rPr lang="en-US" dirty="0"/>
              <a:t> Element: Walking distance to HSR, Chinatown, the stadium, and biking distance to SCCCD.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76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Benefits and Impacts</a:t>
            </a:r>
            <a:endParaRPr lang="en-US" sz="2400" b="1" dirty="0"/>
          </a:p>
        </p:txBody>
      </p:sp>
      <p:pic>
        <p:nvPicPr>
          <p:cNvPr id="6" name="06 - We Are Victoriou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3403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7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762000"/>
            <a:ext cx="3276600" cy="518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0144" y="990600"/>
            <a:ext cx="329705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Fulfills TCC Goal of </a:t>
            </a:r>
            <a:r>
              <a:rPr lang="en-US" b="1" dirty="0" smtClean="0"/>
              <a:t>reducing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GHG</a:t>
            </a:r>
            <a:r>
              <a:rPr lang="en-US" dirty="0" smtClean="0"/>
              <a:t> by planting </a:t>
            </a:r>
            <a:r>
              <a:rPr lang="en-US" b="1" dirty="0" smtClean="0"/>
              <a:t>trees</a:t>
            </a:r>
            <a:r>
              <a:rPr lang="en-US" dirty="0" smtClean="0"/>
              <a:t> and </a:t>
            </a:r>
          </a:p>
          <a:p>
            <a:r>
              <a:rPr lang="en-US" dirty="0"/>
              <a:t> </a:t>
            </a:r>
            <a:r>
              <a:rPr lang="en-US" dirty="0" smtClean="0"/>
              <a:t>    green landscaping around the </a:t>
            </a:r>
          </a:p>
          <a:p>
            <a:r>
              <a:rPr lang="en-US" dirty="0"/>
              <a:t> </a:t>
            </a:r>
            <a:r>
              <a:rPr lang="en-US" dirty="0" smtClean="0"/>
              <a:t>    playground. </a:t>
            </a:r>
            <a:endParaRPr lang="en-US" dirty="0"/>
          </a:p>
          <a:p>
            <a:r>
              <a:rPr lang="en-US" dirty="0" smtClean="0"/>
              <a:t>     Fulfills TCC Criteria</a:t>
            </a:r>
            <a:r>
              <a:rPr lang="en-US" dirty="0"/>
              <a:t> </a:t>
            </a:r>
            <a:r>
              <a:rPr lang="en-US" dirty="0" smtClean="0"/>
              <a:t>of 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="1" dirty="0" smtClean="0"/>
              <a:t>urban greening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Fulfills TCC Goal </a:t>
            </a:r>
            <a:r>
              <a:rPr lang="en-US" dirty="0" smtClean="0"/>
              <a:t>of Public </a:t>
            </a:r>
          </a:p>
          <a:p>
            <a:r>
              <a:rPr lang="en-US" dirty="0"/>
              <a:t> </a:t>
            </a:r>
            <a:r>
              <a:rPr lang="en-US" dirty="0" smtClean="0"/>
              <a:t>    Health and  Environment</a:t>
            </a:r>
          </a:p>
          <a:p>
            <a:r>
              <a:rPr lang="en-US" dirty="0"/>
              <a:t> </a:t>
            </a:r>
            <a:r>
              <a:rPr lang="en-US" dirty="0" smtClean="0"/>
              <a:t>    by increasing </a:t>
            </a:r>
            <a:r>
              <a:rPr lang="en-US" b="1" dirty="0" smtClean="0"/>
              <a:t>green open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park space</a:t>
            </a:r>
            <a:r>
              <a:rPr lang="en-US" dirty="0" smtClean="0"/>
              <a:t>.  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/>
              <a:t>Fulfills </a:t>
            </a:r>
            <a:r>
              <a:rPr lang="en-US" dirty="0" smtClean="0"/>
              <a:t>TCC Criteria of urban </a:t>
            </a:r>
          </a:p>
          <a:p>
            <a:r>
              <a:rPr lang="en-US" dirty="0"/>
              <a:t> </a:t>
            </a:r>
            <a:r>
              <a:rPr lang="en-US" dirty="0" smtClean="0"/>
              <a:t>    greening.</a:t>
            </a:r>
            <a:endParaRPr lang="en-US" dirty="0"/>
          </a:p>
          <a:p>
            <a:r>
              <a:rPr lang="en-US" dirty="0"/>
              <a:t>     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76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TCC Goals and Criteria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04800"/>
            <a:ext cx="4889840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352800"/>
            <a:ext cx="4800600" cy="2743200"/>
          </a:xfrm>
          <a:prstGeom prst="rect">
            <a:avLst/>
          </a:prstGeom>
        </p:spPr>
      </p:pic>
      <p:pic>
        <p:nvPicPr>
          <p:cNvPr id="7" name="06 - We Are Victoriou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78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685800"/>
            <a:ext cx="2819400" cy="525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838200"/>
            <a:ext cx="2819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Obtained property/site </a:t>
            </a:r>
            <a:r>
              <a:rPr lang="en-US" dirty="0"/>
              <a:t>control – Jim and Carla Hill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Matching funds already received</a:t>
            </a:r>
            <a:r>
              <a:rPr lang="en-US" dirty="0"/>
              <a:t> recently for ERP’s location.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Identified </a:t>
            </a:r>
            <a:r>
              <a:rPr lang="en-US" b="1" dirty="0" smtClean="0"/>
              <a:t>vendors</a:t>
            </a:r>
            <a:r>
              <a:rPr lang="en-US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Blue Prints</a:t>
            </a:r>
            <a:r>
              <a:rPr lang="en-US" dirty="0" smtClean="0"/>
              <a:t> submission.</a:t>
            </a:r>
            <a:endParaRPr lang="en-US" dirty="0"/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Our project would be </a:t>
            </a:r>
            <a:r>
              <a:rPr lang="en-US" b="1" dirty="0"/>
              <a:t>completed within 6 months </a:t>
            </a:r>
            <a:r>
              <a:rPr lang="en-US" dirty="0"/>
              <a:t>after  permits and funding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87911" y="4419600"/>
            <a:ext cx="1806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Image Illustrating</a:t>
            </a:r>
          </a:p>
          <a:p>
            <a:pPr algn="ctr"/>
            <a:r>
              <a:rPr lang="en-US" dirty="0" smtClean="0"/>
              <a:t>Readiness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76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Readiness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8" t="20303" r="6582" b="18136"/>
          <a:stretch/>
        </p:blipFill>
        <p:spPr>
          <a:xfrm>
            <a:off x="3657600" y="685800"/>
            <a:ext cx="4997061" cy="5257800"/>
          </a:xfrm>
          <a:prstGeom prst="rect">
            <a:avLst/>
          </a:prstGeom>
        </p:spPr>
      </p:pic>
      <p:pic>
        <p:nvPicPr>
          <p:cNvPr id="7" name="06 - We Are Victoriou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2334" y="57947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0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762000"/>
            <a:ext cx="3276600" cy="5333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838200"/>
            <a:ext cx="3276599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Project’s </a:t>
            </a:r>
            <a:r>
              <a:rPr lang="en-US" dirty="0"/>
              <a:t>p</a:t>
            </a:r>
            <a:r>
              <a:rPr lang="en-US" dirty="0" smtClean="0"/>
              <a:t>otential for broader Impact</a:t>
            </a:r>
            <a:r>
              <a:rPr lang="en-US" dirty="0"/>
              <a:t> </a:t>
            </a:r>
            <a:r>
              <a:rPr lang="en-US" dirty="0" smtClean="0"/>
              <a:t>to promote healthy exercising for children under 5. We expect an increase in use of parks in SW Fresno as it’s gated and monitored.</a:t>
            </a:r>
          </a:p>
          <a:p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Element: Shaded open space with </a:t>
            </a:r>
            <a:r>
              <a:rPr lang="en-US" sz="1600" dirty="0" smtClean="0"/>
              <a:t>planting and </a:t>
            </a:r>
            <a:r>
              <a:rPr lang="en-US" sz="1600" b="1" dirty="0" smtClean="0"/>
              <a:t>toddler parks</a:t>
            </a:r>
            <a:r>
              <a:rPr lang="en-US" sz="1600" dirty="0" smtClean="0"/>
              <a:t> in </a:t>
            </a:r>
            <a:r>
              <a:rPr lang="en-US" sz="1600" dirty="0"/>
              <a:t>SW </a:t>
            </a:r>
            <a:r>
              <a:rPr lang="en-US" sz="1600" dirty="0" smtClean="0"/>
              <a:t>are very </a:t>
            </a:r>
            <a:r>
              <a:rPr lang="en-US" sz="1600" dirty="0"/>
              <a:t>limited</a:t>
            </a:r>
            <a:r>
              <a:rPr lang="en-US" sz="1600" dirty="0" smtClean="0"/>
              <a:t>.</a:t>
            </a:r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 </a:t>
            </a:r>
            <a:r>
              <a:rPr lang="en-US" sz="1600" dirty="0"/>
              <a:t>Element: The land is located </a:t>
            </a:r>
            <a:r>
              <a:rPr lang="en-US" sz="1600" b="1" dirty="0"/>
              <a:t>in SW</a:t>
            </a:r>
            <a:r>
              <a:rPr lang="en-US" sz="1600" dirty="0"/>
              <a:t>; the project is </a:t>
            </a:r>
            <a:r>
              <a:rPr lang="en-US" sz="1600" b="1" dirty="0"/>
              <a:t>operated and owned by SW</a:t>
            </a:r>
            <a:r>
              <a:rPr lang="en-US" sz="1600" dirty="0"/>
              <a:t> residents and business owners. 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Element</a:t>
            </a:r>
            <a:r>
              <a:rPr lang="en-US" sz="1600" dirty="0"/>
              <a:t>: </a:t>
            </a:r>
            <a:r>
              <a:rPr lang="en-US" sz="1600" b="1" dirty="0"/>
              <a:t>Walking distance</a:t>
            </a:r>
            <a:r>
              <a:rPr lang="en-US" sz="1600" dirty="0"/>
              <a:t> to HSR, Chinatown, the stadium, and biking distance to SCCCD.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76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Close</a:t>
            </a:r>
            <a:endParaRPr lang="en-US" sz="2400" b="1" dirty="0"/>
          </a:p>
        </p:txBody>
      </p:sp>
      <p:pic>
        <p:nvPicPr>
          <p:cNvPr id="13" name="Content Placeholder 3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11" y="-47470"/>
            <a:ext cx="4212925" cy="299765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 flipV="1">
            <a:off x="5085346" y="-58357"/>
            <a:ext cx="590550" cy="525975"/>
          </a:xfrm>
          <a:prstGeom prst="ellipse">
            <a:avLst/>
          </a:prstGeom>
          <a:solidFill>
            <a:srgbClr val="FFFF00">
              <a:alpha val="4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V="1">
            <a:off x="7956017" y="-87007"/>
            <a:ext cx="852136" cy="788078"/>
          </a:xfrm>
          <a:prstGeom prst="ellipse">
            <a:avLst/>
          </a:prstGeom>
          <a:solidFill>
            <a:srgbClr val="FFFF00">
              <a:alpha val="4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V="1">
            <a:off x="6856587" y="2362200"/>
            <a:ext cx="578903" cy="587988"/>
          </a:xfrm>
          <a:prstGeom prst="ellipse">
            <a:avLst/>
          </a:prstGeom>
          <a:solidFill>
            <a:srgbClr val="FFFF00">
              <a:alpha val="4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869156" flipV="1">
            <a:off x="6822614" y="781748"/>
            <a:ext cx="2294603" cy="144383"/>
          </a:xfrm>
          <a:prstGeom prst="ellipse">
            <a:avLst/>
          </a:prstGeom>
          <a:solidFill>
            <a:srgbClr val="FFFF00">
              <a:alpha val="4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6033736" y="968988"/>
            <a:ext cx="914400" cy="914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24200"/>
            <a:ext cx="4204936" cy="2975598"/>
          </a:xfrm>
          <a:prstGeom prst="rect">
            <a:avLst/>
          </a:prstGeom>
        </p:spPr>
      </p:pic>
      <p:pic>
        <p:nvPicPr>
          <p:cNvPr id="12" name="06 - We Are Victoriou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9755" y="5752010"/>
            <a:ext cx="609600" cy="60960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 rot="2869156" flipV="1">
            <a:off x="5432025" y="1347957"/>
            <a:ext cx="3416142" cy="154966"/>
          </a:xfrm>
          <a:prstGeom prst="ellipse">
            <a:avLst/>
          </a:prstGeom>
          <a:solidFill>
            <a:srgbClr val="FFFF00">
              <a:alpha val="4588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8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360</Words>
  <Application>Microsoft Office PowerPoint</Application>
  <PresentationFormat>On-screen Show (4:3)</PresentationFormat>
  <Paragraphs>87</Paragraphs>
  <Slides>5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Paul Hill</cp:lastModifiedBy>
  <cp:revision>48</cp:revision>
  <dcterms:created xsi:type="dcterms:W3CDTF">2017-09-11T23:51:00Z</dcterms:created>
  <dcterms:modified xsi:type="dcterms:W3CDTF">2017-09-19T14:32:51Z</dcterms:modified>
</cp:coreProperties>
</file>